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5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6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04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3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1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8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51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34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4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5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2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8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9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6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1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4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OPEN SAR </a:t>
            </a:r>
            <a:r>
              <a:rPr lang="en-US" err="1"/>
              <a:t>TOOLKIt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BC020A3-0347-45F4-A9A9-583079B1D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917" y="762000"/>
            <a:ext cx="3733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13F07A1-A1C2-464E-918C-98C293FE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822221"/>
            <a:ext cx="6916633" cy="489351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770DE-4EAA-4CED-9936-04CFB03E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Sentinel-1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D748-C315-4DF5-9024-2C0DFC62B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Aft>
                <a:spcPct val="0"/>
              </a:spcAft>
            </a:pPr>
            <a:r>
              <a:rPr lang="en-GB" sz="1500" b="1"/>
              <a:t>Example single-pol (VV) </a:t>
            </a:r>
            <a:endParaRPr lang="en-US" sz="1500"/>
          </a:p>
          <a:p>
            <a:pPr marL="0" indent="0">
              <a:lnSpc>
                <a:spcPct val="90000"/>
              </a:lnSpc>
              <a:spcAft>
                <a:spcPct val="0"/>
              </a:spcAft>
            </a:pPr>
            <a:r>
              <a:rPr lang="en-GB" sz="1500" i="1"/>
              <a:t>Bolivia Timescan composite</a:t>
            </a:r>
            <a:endParaRPr lang="en-GB" sz="1500"/>
          </a:p>
          <a:p>
            <a:pPr>
              <a:lnSpc>
                <a:spcPct val="90000"/>
              </a:lnSpc>
              <a:spcAft>
                <a:spcPct val="0"/>
              </a:spcAft>
            </a:pPr>
            <a:r>
              <a:rPr lang="en-GB" sz="1500"/>
              <a:t>22 acquisitions per swath</a:t>
            </a:r>
            <a:endParaRPr lang="en-US" sz="1500"/>
          </a:p>
          <a:p>
            <a:pPr>
              <a:lnSpc>
                <a:spcPct val="90000"/>
              </a:lnSpc>
              <a:spcAft>
                <a:spcPct val="0"/>
              </a:spcAft>
            </a:pPr>
            <a:r>
              <a:rPr lang="en-GB" sz="1500"/>
              <a:t>Timescan composite</a:t>
            </a:r>
            <a:endParaRPr lang="en-US" sz="1500"/>
          </a:p>
          <a:p>
            <a:pPr marL="1095375" lvl="1">
              <a:lnSpc>
                <a:spcPct val="90000"/>
              </a:lnSpc>
              <a:spcAft>
                <a:spcPct val="0"/>
              </a:spcAft>
            </a:pPr>
            <a:r>
              <a:rPr lang="en-GB" sz="1500"/>
              <a:t>Red: VV-max</a:t>
            </a:r>
          </a:p>
          <a:p>
            <a:pPr marL="1095375" lvl="1">
              <a:lnSpc>
                <a:spcPct val="90000"/>
              </a:lnSpc>
              <a:spcAft>
                <a:spcPct val="0"/>
              </a:spcAft>
            </a:pPr>
            <a:r>
              <a:rPr lang="en-GB" sz="1500"/>
              <a:t>Green: VV-min</a:t>
            </a:r>
            <a:endParaRPr lang="en-US" sz="1500"/>
          </a:p>
          <a:p>
            <a:pPr marL="1095375" lvl="1">
              <a:lnSpc>
                <a:spcPct val="90000"/>
              </a:lnSpc>
              <a:spcAft>
                <a:spcPct val="0"/>
              </a:spcAft>
            </a:pPr>
            <a:r>
              <a:rPr lang="en-GB" sz="1500"/>
              <a:t>Blue: VV-SD</a:t>
            </a:r>
            <a:endParaRPr lang="en-US" sz="1500"/>
          </a:p>
          <a:p>
            <a:pPr>
              <a:lnSpc>
                <a:spcPct val="90000"/>
              </a:lnSpc>
              <a:spcAft>
                <a:spcPct val="0"/>
              </a:spcAft>
            </a:pPr>
            <a:r>
              <a:rPr lang="en-GB" sz="1500"/>
              <a:t>Temporal dynamics related to Land cover:</a:t>
            </a:r>
            <a:endParaRPr lang="en-US" sz="1500"/>
          </a:p>
          <a:p>
            <a:pPr marL="1095375" lvl="1">
              <a:lnSpc>
                <a:spcPct val="90000"/>
              </a:lnSpc>
              <a:spcAft>
                <a:spcPct val="0"/>
              </a:spcAft>
            </a:pPr>
            <a:r>
              <a:rPr lang="en-GB" sz="1500"/>
              <a:t>Urban, Forest --&gt; stable</a:t>
            </a:r>
            <a:endParaRPr lang="en-US" sz="1500"/>
          </a:p>
          <a:p>
            <a:pPr marL="1095375" lvl="1">
              <a:lnSpc>
                <a:spcPct val="90000"/>
              </a:lnSpc>
              <a:spcAft>
                <a:spcPct val="0"/>
              </a:spcAft>
            </a:pPr>
            <a:r>
              <a:rPr lang="en-GB" sz="1500"/>
              <a:t>Bare, Agric. --&gt; dynamic</a:t>
            </a: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59800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5C8DE5DE-3087-4F11-B5BC-078CA8B16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626279"/>
            <a:ext cx="6916633" cy="3285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04F4D-2CAD-4FD8-B931-4A56FBA6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Sentinel-1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/>
              <a:t>Issues with heavy rainfall events over tropics</a:t>
            </a:r>
          </a:p>
        </p:txBody>
      </p:sp>
    </p:spTree>
    <p:extLst>
      <p:ext uri="{BB962C8B-B14F-4D97-AF65-F5344CB8AC3E}">
        <p14:creationId xmlns:p14="http://schemas.microsoft.com/office/powerpoint/2010/main" val="163223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94CC3B1D-9DEB-41A0-B698-77DD884D9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626279"/>
            <a:ext cx="6916633" cy="3285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1D0A2-C781-494D-9625-3808C8C6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Sentinel-1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/>
              <a:t>Temporal outlier removal in our time-series</a:t>
            </a:r>
          </a:p>
        </p:txBody>
      </p:sp>
    </p:spTree>
    <p:extLst>
      <p:ext uri="{BB962C8B-B14F-4D97-AF65-F5344CB8AC3E}">
        <p14:creationId xmlns:p14="http://schemas.microsoft.com/office/powerpoint/2010/main" val="388867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BD9998F-EF3C-4118-9A69-81E88675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583" y="645106"/>
            <a:ext cx="6837455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69E0A5-4242-4E80-8AA8-83759E046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Sentinel-1 mosaicking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0B136-5144-4440-A5A8-C7831FB0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Aft>
                <a:spcPct val="0"/>
              </a:spcAft>
            </a:pPr>
            <a:r>
              <a:rPr lang="en-GB" sz="1400" i="1"/>
              <a:t> </a:t>
            </a:r>
            <a:r>
              <a:rPr lang="en-GB" sz="2400" i="1"/>
              <a:t>Time-series:</a:t>
            </a:r>
            <a:endParaRPr lang="en-US" sz="2400"/>
          </a:p>
          <a:p>
            <a:pPr>
              <a:lnSpc>
                <a:spcPct val="90000"/>
              </a:lnSpc>
              <a:spcAft>
                <a:spcPct val="0"/>
              </a:spcAft>
            </a:pPr>
            <a:r>
              <a:rPr lang="en-GB" sz="1800"/>
              <a:t>Mosaicking of </a:t>
            </a:r>
            <a:r>
              <a:rPr lang="en-GB" sz="1800" b="1"/>
              <a:t>8 swaths</a:t>
            </a:r>
            <a:endParaRPr lang="en-US" sz="1800"/>
          </a:p>
          <a:p>
            <a:pPr>
              <a:lnSpc>
                <a:spcPct val="90000"/>
              </a:lnSpc>
              <a:spcAft>
                <a:spcPct val="0"/>
              </a:spcAft>
            </a:pPr>
            <a:r>
              <a:rPr lang="en-GB" sz="1800"/>
              <a:t>Standard RGB composites of Ethiopia</a:t>
            </a:r>
          </a:p>
          <a:p>
            <a:pPr marL="1095375" lvl="1">
              <a:lnSpc>
                <a:spcPct val="90000"/>
              </a:lnSpc>
              <a:spcAft>
                <a:spcPct val="0"/>
              </a:spcAft>
            </a:pPr>
            <a:r>
              <a:rPr lang="en-GB">
                <a:solidFill>
                  <a:srgbClr val="FF0000"/>
                </a:solidFill>
              </a:rPr>
              <a:t>Red:    VV</a:t>
            </a:r>
            <a:endParaRPr lang="en-US">
              <a:solidFill>
                <a:srgbClr val="FF0000"/>
              </a:solidFill>
            </a:endParaRPr>
          </a:p>
          <a:p>
            <a:pPr marL="1095375" lvl="1">
              <a:lnSpc>
                <a:spcPct val="90000"/>
              </a:lnSpc>
              <a:spcAft>
                <a:spcPct val="0"/>
              </a:spcAft>
            </a:pPr>
            <a:r>
              <a:rPr lang="en-GB">
                <a:solidFill>
                  <a:srgbClr val="00B050"/>
                </a:solidFill>
              </a:rPr>
              <a:t>Green: VH</a:t>
            </a:r>
            <a:endParaRPr lang="en-US">
              <a:solidFill>
                <a:srgbClr val="00B050"/>
              </a:solidFill>
            </a:endParaRPr>
          </a:p>
          <a:p>
            <a:pPr marL="1095375" lvl="1">
              <a:lnSpc>
                <a:spcPct val="90000"/>
              </a:lnSpc>
              <a:spcAft>
                <a:spcPct val="0"/>
              </a:spcAft>
            </a:pPr>
            <a:r>
              <a:rPr lang="en-GB">
                <a:solidFill>
                  <a:srgbClr val="0070C0"/>
                </a:solidFill>
              </a:rPr>
              <a:t>Blue:    VV/VH</a:t>
            </a:r>
            <a:endParaRPr lang="en-US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ct val="0"/>
              </a:spcAft>
            </a:pPr>
            <a:r>
              <a:rPr lang="en-GB" sz="1800"/>
              <a:t>with new 12 day repeat global: large-scale, bi-weekly mosaics possible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8288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F828D4F4-0043-4476-A033-56C108616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159406"/>
            <a:ext cx="6916633" cy="421914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8F8E22-7DA3-4E4E-AE9E-A6C28E16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Sentinel-1 mosaicking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9000"/>
              </a:lnSpc>
              <a:spcAft>
                <a:spcPct val="0"/>
              </a:spcAft>
            </a:pPr>
            <a:r>
              <a:rPr lang="en-GB" sz="1800" i="1" err="1"/>
              <a:t>Timescan</a:t>
            </a:r>
            <a:endParaRPr lang="en-US" sz="1800" err="1"/>
          </a:p>
          <a:p>
            <a:pPr>
              <a:lnSpc>
                <a:spcPct val="119000"/>
              </a:lnSpc>
              <a:spcAft>
                <a:spcPct val="0"/>
              </a:spcAft>
            </a:pPr>
            <a:r>
              <a:rPr lang="en-GB" sz="1800"/>
              <a:t>Dual-pol composite (VV &amp; VH)</a:t>
            </a:r>
          </a:p>
          <a:p>
            <a:pPr marL="883285" lvl="2">
              <a:lnSpc>
                <a:spcPct val="119000"/>
              </a:lnSpc>
              <a:spcAft>
                <a:spcPct val="0"/>
              </a:spcAft>
            </a:pPr>
            <a:r>
              <a:rPr lang="en-GB" sz="1800">
                <a:solidFill>
                  <a:srgbClr val="FF0000"/>
                </a:solidFill>
              </a:rPr>
              <a:t>Red: VV-min</a:t>
            </a:r>
            <a:endParaRPr lang="en-US" sz="1800">
              <a:solidFill>
                <a:srgbClr val="FF0000"/>
              </a:solidFill>
            </a:endParaRPr>
          </a:p>
          <a:p>
            <a:pPr marL="883285" lvl="2">
              <a:lnSpc>
                <a:spcPct val="119000"/>
              </a:lnSpc>
              <a:spcAft>
                <a:spcPct val="0"/>
              </a:spcAft>
            </a:pPr>
            <a:r>
              <a:rPr lang="en-GB" sz="1800">
                <a:solidFill>
                  <a:srgbClr val="00B050"/>
                </a:solidFill>
              </a:rPr>
              <a:t>Green: VH-min</a:t>
            </a:r>
            <a:endParaRPr lang="en-US" sz="1800">
              <a:solidFill>
                <a:srgbClr val="00B050"/>
              </a:solidFill>
            </a:endParaRPr>
          </a:p>
          <a:p>
            <a:pPr marL="883285" lvl="2">
              <a:lnSpc>
                <a:spcPct val="119000"/>
              </a:lnSpc>
              <a:spcAft>
                <a:spcPct val="0"/>
              </a:spcAft>
            </a:pPr>
            <a:r>
              <a:rPr lang="en-GB" sz="1800">
                <a:solidFill>
                  <a:srgbClr val="0070C0"/>
                </a:solidFill>
              </a:rPr>
              <a:t>Blue: VH-SD</a:t>
            </a:r>
            <a:endParaRPr lang="en-US" sz="1800">
              <a:solidFill>
                <a:srgbClr val="0070C0"/>
              </a:solidFill>
            </a:endParaRPr>
          </a:p>
          <a:p>
            <a:pPr>
              <a:lnSpc>
                <a:spcPct val="119000"/>
              </a:lnSpc>
              <a:spcAft>
                <a:spcPct val="0"/>
              </a:spcAft>
            </a:pPr>
            <a:r>
              <a:rPr lang="en-GB" sz="1800"/>
              <a:t>7 </a:t>
            </a:r>
            <a:r>
              <a:rPr lang="en-GB" sz="1800" err="1"/>
              <a:t>acq</a:t>
            </a:r>
            <a:r>
              <a:rPr lang="en-GB" sz="1800"/>
              <a:t>. per 8 swaths</a:t>
            </a:r>
            <a:endParaRPr lang="en-US" sz="1800"/>
          </a:p>
          <a:p>
            <a:pPr>
              <a:lnSpc>
                <a:spcPct val="119000"/>
              </a:lnSpc>
              <a:spcAft>
                <a:spcPct val="0"/>
              </a:spcAft>
            </a:pPr>
            <a:r>
              <a:rPr lang="en-GB" sz="1800"/>
              <a:t>Includes info from about 310 scenes</a:t>
            </a:r>
            <a:endParaRPr lang="en-US" sz="1800"/>
          </a:p>
          <a:p>
            <a:pPr>
              <a:lnSpc>
                <a:spcPct val="119000"/>
              </a:lnSpc>
              <a:spcAft>
                <a:spcPct val="0"/>
              </a:spcAft>
            </a:pPr>
            <a:r>
              <a:rPr lang="en-GB" sz="1800"/>
              <a:t>30 m resolution (63677 x 46161 pixels per band)</a:t>
            </a: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8636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071E-79A3-46E3-A1CE-B0364208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Multi-Sensor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704D2-923D-4102-9838-A7538030A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8C42D8-127C-4E6F-8F7A-8E67710E240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81075" y="2066925"/>
            <a:ext cx="10374222" cy="421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1pPr>
            <a:lvl2pPr marL="8100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2pPr>
            <a:lvl3pPr marL="14076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3pPr>
            <a:lvl4pPr marL="20052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4pPr>
            <a:lvl5pPr marL="26028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5pPr>
            <a:lvl6pPr marL="34798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6pPr>
            <a:lvl7pPr marL="39370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7pPr>
            <a:lvl8pPr marL="43942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8pPr>
            <a:lvl9pPr marL="48514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indent="0"/>
            <a:endParaRPr lang="en-GB" b="1">
              <a:solidFill>
                <a:srgbClr val="D8D8D8"/>
              </a:solidFill>
              <a:ea typeface="Verdana"/>
            </a:endParaRPr>
          </a:p>
          <a:p>
            <a:pPr marL="285750" indent="-285750">
              <a:buFont typeface="Arial"/>
              <a:buChar char="•"/>
            </a:pPr>
            <a:endParaRPr>
              <a:solidFill>
                <a:srgbClr val="D8D8D8"/>
              </a:solidFill>
              <a:ea typeface="Verdana"/>
            </a:endParaRPr>
          </a:p>
        </p:txBody>
      </p:sp>
      <p:pic>
        <p:nvPicPr>
          <p:cNvPr id="5" name="Picture 4" descr="multi-sensor.jpeg">
            <a:extLst>
              <a:ext uri="{FF2B5EF4-FFF2-40B4-BE49-F238E27FC236}">
                <a16:creationId xmlns:a16="http://schemas.microsoft.com/office/drawing/2014/main" id="{17954CBF-5B53-4322-AADF-1592B858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67025"/>
            <a:ext cx="10227996" cy="3040728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B33FD2B8-184E-479C-B3CE-A0F77DA8D11C}"/>
              </a:ext>
            </a:extLst>
          </p:cNvPr>
          <p:cNvSpPr txBox="1"/>
          <p:nvPr/>
        </p:nvSpPr>
        <p:spPr>
          <a:xfrm>
            <a:off x="1141413" y="2483688"/>
            <a:ext cx="3210901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Cloud-free spectral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4C0D079-1220-456E-9C6A-BB6AA1C5B7C9}"/>
              </a:ext>
            </a:extLst>
          </p:cNvPr>
          <p:cNvSpPr txBox="1"/>
          <p:nvPr/>
        </p:nvSpPr>
        <p:spPr>
          <a:xfrm>
            <a:off x="4619625" y="2453005"/>
            <a:ext cx="3210901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Verdana"/>
                <a:cs typeface="Verdana"/>
              </a:rPr>
              <a:t>Temporal/Structural</a:t>
            </a:r>
            <a:endParaRPr 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DBAE7D2-3B59-4FEA-9401-3935107581BC}"/>
              </a:ext>
            </a:extLst>
          </p:cNvPr>
          <p:cNvSpPr txBox="1"/>
          <p:nvPr/>
        </p:nvSpPr>
        <p:spPr>
          <a:xfrm>
            <a:off x="7924800" y="2453005"/>
            <a:ext cx="3210901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Verdana"/>
                <a:cs typeface="Verdana"/>
              </a:rPr>
              <a:t>Structural</a:t>
            </a:r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8A2DBE2-E568-4135-8449-D211E921628C}"/>
              </a:ext>
            </a:extLst>
          </p:cNvPr>
          <p:cNvSpPr txBox="1"/>
          <p:nvPr/>
        </p:nvSpPr>
        <p:spPr>
          <a:xfrm>
            <a:off x="1114425" y="5910531"/>
            <a:ext cx="3209677" cy="461665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Landsat</a:t>
            </a:r>
            <a:r>
              <a:rPr lang="en-US" sz="1200">
                <a:ea typeface="Verdana"/>
                <a:cs typeface="Verdana"/>
              </a:rPr>
              <a:t> 8 best pixel composite / False Color 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288B732-9469-4354-B2F4-F38F127BD3F8}"/>
              </a:ext>
            </a:extLst>
          </p:cNvPr>
          <p:cNvSpPr txBox="1"/>
          <p:nvPr/>
        </p:nvSpPr>
        <p:spPr>
          <a:xfrm>
            <a:off x="4676775" y="5910531"/>
            <a:ext cx="3210901" cy="27699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Sentinel-1 </a:t>
            </a:r>
            <a:r>
              <a:rPr lang="en-US" sz="1200" err="1"/>
              <a:t>Timescan</a:t>
            </a:r>
            <a:endParaRPr lang="en-US" sz="1200" err="1">
              <a:ea typeface="Verdana"/>
              <a:cs typeface="Verdana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5200290-96DB-4461-9AB8-1F98A5846A82}"/>
              </a:ext>
            </a:extLst>
          </p:cNvPr>
          <p:cNvSpPr txBox="1"/>
          <p:nvPr/>
        </p:nvSpPr>
        <p:spPr>
          <a:xfrm>
            <a:off x="8148188" y="5953125"/>
            <a:ext cx="3210901" cy="27699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ALOS K&amp;C (JAXA courtesy)</a:t>
            </a:r>
            <a:endParaRPr lang="en-US" sz="1200" err="1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2556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iomass_poreliminario.jpeg">
            <a:extLst>
              <a:ext uri="{FF2B5EF4-FFF2-40B4-BE49-F238E27FC236}">
                <a16:creationId xmlns:a16="http://schemas.microsoft.com/office/drawing/2014/main" id="{B73C836F-3160-4F66-AB79-84DB84151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1" r="2" b="12520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1E364-D0E2-4C75-A56B-648DBAF0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Example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/>
              <a:t>Biomass map of </a:t>
            </a:r>
            <a:r>
              <a:rPr lang="en-US" sz="1800" err="1"/>
              <a:t>ethiopia</a:t>
            </a:r>
            <a:r>
              <a:rPr lang="en-US" sz="1800"/>
              <a:t> 2016 based on combination of NFI data and multi-sensor stack</a:t>
            </a:r>
          </a:p>
        </p:txBody>
      </p:sp>
    </p:spTree>
    <p:extLst>
      <p:ext uri="{BB962C8B-B14F-4D97-AF65-F5344CB8AC3E}">
        <p14:creationId xmlns:p14="http://schemas.microsoft.com/office/powerpoint/2010/main" val="25406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DF41-7BAD-4D4C-B162-B1B5A18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open </a:t>
            </a:r>
            <a:r>
              <a:rPr lang="en-US" err="1"/>
              <a:t>sar</a:t>
            </a:r>
            <a:r>
              <a:rPr lang="en-US"/>
              <a:t>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C1DF1-2BEE-4FCF-8D5D-622A97BCF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19000"/>
              </a:lnSpc>
              <a:spcAft>
                <a:spcPct val="0"/>
              </a:spcAft>
            </a:pPr>
            <a:r>
              <a:rPr lang="en-GB"/>
              <a:t>based on </a:t>
            </a:r>
            <a:r>
              <a:rPr lang="en-GB" b="1" i="1"/>
              <a:t>free and open </a:t>
            </a:r>
            <a:r>
              <a:rPr lang="en-GB"/>
              <a:t>source software components</a:t>
            </a:r>
            <a:endParaRPr lang="en-US"/>
          </a:p>
          <a:p>
            <a:pPr marL="342900" indent="-342900">
              <a:lnSpc>
                <a:spcPct val="119000"/>
              </a:lnSpc>
              <a:spcAft>
                <a:spcPct val="0"/>
              </a:spcAft>
            </a:pPr>
            <a:r>
              <a:rPr lang="en-GB"/>
              <a:t>provide </a:t>
            </a:r>
            <a:r>
              <a:rPr lang="en-GB" b="1" i="1"/>
              <a:t>easy access</a:t>
            </a:r>
            <a:r>
              <a:rPr lang="en-GB"/>
              <a:t> to freely available SAR datasets</a:t>
            </a:r>
            <a:endParaRPr lang="en-US"/>
          </a:p>
          <a:p>
            <a:pPr marL="342900" indent="-342900">
              <a:lnSpc>
                <a:spcPct val="119000"/>
              </a:lnSpc>
              <a:spcAft>
                <a:spcPct val="0"/>
              </a:spcAft>
            </a:pPr>
            <a:r>
              <a:rPr lang="en-GB"/>
              <a:t>allow non-SAR experts to </a:t>
            </a:r>
            <a:r>
              <a:rPr lang="en-GB" b="1" i="1"/>
              <a:t>pre-process </a:t>
            </a:r>
            <a:r>
              <a:rPr lang="en-GB"/>
              <a:t>SAR data</a:t>
            </a:r>
            <a:endParaRPr lang="en-US"/>
          </a:p>
          <a:p>
            <a:pPr marL="342900" indent="-342900">
              <a:lnSpc>
                <a:spcPct val="119000"/>
              </a:lnSpc>
              <a:spcAft>
                <a:spcPct val="0"/>
              </a:spcAft>
            </a:pPr>
            <a:r>
              <a:rPr lang="en-GB"/>
              <a:t>automatized routines to produce </a:t>
            </a:r>
            <a:r>
              <a:rPr lang="en-GB" b="1" i="1"/>
              <a:t>analysis ready data</a:t>
            </a:r>
            <a:endParaRPr lang="en-GB"/>
          </a:p>
          <a:p>
            <a:pPr marL="342900" indent="-342900">
              <a:lnSpc>
                <a:spcPct val="119000"/>
              </a:lnSpc>
              <a:spcAft>
                <a:spcPct val="0"/>
              </a:spcAft>
            </a:pPr>
            <a:r>
              <a:rPr lang="en-GB"/>
              <a:t>provide </a:t>
            </a:r>
            <a:r>
              <a:rPr lang="en-GB" b="1" i="1"/>
              <a:t>additional information</a:t>
            </a:r>
            <a:r>
              <a:rPr lang="en-GB"/>
              <a:t> on SAR remote sensing</a:t>
            </a:r>
          </a:p>
        </p:txBody>
      </p:sp>
    </p:spTree>
    <p:extLst>
      <p:ext uri="{BB962C8B-B14F-4D97-AF65-F5344CB8AC3E}">
        <p14:creationId xmlns:p14="http://schemas.microsoft.com/office/powerpoint/2010/main" val="146801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950A-3E68-454E-8EAF-C4BD143C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&amp;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D59D-AC88-41D1-98A9-902A68B1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lnSpc>
                <a:spcPct val="119000"/>
              </a:lnSpc>
              <a:spcAft>
                <a:spcPct val="0"/>
              </a:spcAft>
              <a:buAutoNum type="arabicPeriod"/>
            </a:pPr>
            <a:r>
              <a:rPr lang="en-GB"/>
              <a:t>Based on top of:</a:t>
            </a:r>
            <a:endParaRPr lang="en-US"/>
          </a:p>
          <a:p>
            <a:pPr marL="1152525" lvl="1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SNAP (SAR related operations)</a:t>
            </a:r>
            <a:endParaRPr lang="en-US"/>
          </a:p>
          <a:p>
            <a:pPr marL="1152525" lvl="1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GDAL, python, R (GIS functionalities)</a:t>
            </a:r>
            <a:endParaRPr lang="en-US"/>
          </a:p>
          <a:p>
            <a:pPr marL="1152525" lvl="1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Orfeo (mosaicking)  </a:t>
            </a:r>
          </a:p>
          <a:p>
            <a:pPr marL="342900" indent="-342900">
              <a:lnSpc>
                <a:spcPct val="119000"/>
              </a:lnSpc>
              <a:spcAft>
                <a:spcPct val="0"/>
              </a:spcAft>
              <a:buAutoNum type="arabicPeriod"/>
            </a:pPr>
            <a:r>
              <a:rPr lang="en-GB"/>
              <a:t>Accessibility</a:t>
            </a:r>
          </a:p>
          <a:p>
            <a:pPr marL="1152525" lvl="1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GUI (R-Shiny)</a:t>
            </a:r>
          </a:p>
          <a:p>
            <a:pPr marL="1152525" lvl="1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CLI (bash)</a:t>
            </a:r>
          </a:p>
          <a:p>
            <a:pPr marL="342900" indent="-342900">
              <a:lnSpc>
                <a:spcPct val="119000"/>
              </a:lnSpc>
              <a:spcAft>
                <a:spcPct val="0"/>
              </a:spcAft>
              <a:buAutoNum type="arabicPeriod"/>
            </a:pPr>
            <a:r>
              <a:rPr lang="en-GB"/>
              <a:t>Runs on:</a:t>
            </a:r>
          </a:p>
          <a:p>
            <a:pPr marL="1152525" lvl="1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Linux (natively, developed on Ubuntu 16.04)</a:t>
            </a:r>
          </a:p>
          <a:p>
            <a:pPr marL="1152525" lvl="1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Mac OS, Windows 10 (via docker, not widely tested yet)</a:t>
            </a:r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22B26A-4BFD-4E96-B4B6-846E2E51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2828925"/>
            <a:ext cx="638175" cy="7143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53848FE-9365-4468-8066-9EAB9A492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63" y="2886075"/>
            <a:ext cx="923925" cy="7524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A535AB-EFDC-4F81-A377-57437D60D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184" y="1876245"/>
            <a:ext cx="1981200" cy="800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9F3A56D-3513-4129-8F56-C6B82DED3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863" y="3857625"/>
            <a:ext cx="981075" cy="6667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2785035-493C-477A-AF63-F0F898ABE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181" y="3806405"/>
            <a:ext cx="895350" cy="84772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2546BB0-616C-41DF-B36B-2F4797876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892" y="2911235"/>
            <a:ext cx="704850" cy="7048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AD5BF33-914A-4CAC-ACC9-5DF453F54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4792" y="3953773"/>
            <a:ext cx="857250" cy="552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8D55CC8-E827-4AF9-ABE1-10366F7DF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880" y="5113309"/>
            <a:ext cx="1143000" cy="561975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224EC10-E1E7-4F18-BDA8-FF1CCC95C8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8800" y="5052207"/>
            <a:ext cx="771525" cy="6858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096AD956-D8ED-4C5D-93F0-E28C92D156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1373" y="1869056"/>
            <a:ext cx="8096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7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962E-E71B-4336-9622-E6E719402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Easy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257F-705C-4FE1-BE5C-416B94AD2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19000"/>
              </a:lnSpc>
              <a:spcAft>
                <a:spcPct val="0"/>
              </a:spcAft>
              <a:buAutoNum type="arabicPeriod"/>
            </a:pPr>
            <a:r>
              <a:rPr lang="en-GB"/>
              <a:t>Sentinel-1</a:t>
            </a:r>
            <a:endParaRPr lang="en-US"/>
          </a:p>
          <a:p>
            <a:pPr marL="1152525" lvl="1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search and download for all kind of S1 products</a:t>
            </a:r>
            <a:endParaRPr lang="en-US"/>
          </a:p>
          <a:p>
            <a:pPr marL="342900" indent="-342900">
              <a:lnSpc>
                <a:spcPct val="119000"/>
              </a:lnSpc>
              <a:spcAft>
                <a:spcPct val="0"/>
              </a:spcAft>
              <a:buAutoNum type="arabicPeriod"/>
            </a:pPr>
            <a:endParaRPr lang="en-GB"/>
          </a:p>
          <a:p>
            <a:pPr marL="342900" indent="-342900">
              <a:lnSpc>
                <a:spcPct val="119000"/>
              </a:lnSpc>
              <a:spcAft>
                <a:spcPct val="0"/>
              </a:spcAft>
              <a:buAutoNum type="arabicPeriod"/>
            </a:pPr>
            <a:r>
              <a:rPr lang="en-GB"/>
              <a:t>ALOS Kyoto &amp; Carbon mosaics</a:t>
            </a:r>
          </a:p>
          <a:p>
            <a:pPr marL="1152525" lvl="1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free for non-commercial use</a:t>
            </a:r>
            <a:endParaRPr lang="en-US"/>
          </a:p>
          <a:p>
            <a:pPr marL="1152525" lvl="1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yearly global mosaics </a:t>
            </a:r>
          </a:p>
          <a:p>
            <a:pPr marL="1750060" lvl="2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JERS-1: 1996</a:t>
            </a:r>
            <a:endParaRPr lang="en-US"/>
          </a:p>
          <a:p>
            <a:pPr marL="1750060" lvl="2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ALOS PALSAR-1: 2007, 2008, 2009, 2010</a:t>
            </a:r>
          </a:p>
          <a:p>
            <a:pPr marL="1750060" lvl="2" indent="0">
              <a:lnSpc>
                <a:spcPct val="119000"/>
              </a:lnSpc>
              <a:spcAft>
                <a:spcPct val="0"/>
              </a:spcAft>
            </a:pPr>
            <a:r>
              <a:rPr lang="en-GB"/>
              <a:t> ALOS PALSAR-2: 2015, 2016, ongoing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2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98A8-866F-45FE-A3C9-53CAAE91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ALOS Kyoto &amp; Carbon mosaics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1B65F-026F-40FA-9AEA-1730E216B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19000"/>
              </a:lnSpc>
              <a:spcAft>
                <a:spcPct val="0"/>
              </a:spcAft>
              <a:buAutoNum type="arabicPeriod"/>
            </a:pPr>
            <a:r>
              <a:rPr lang="en-GB"/>
              <a:t>Download by:</a:t>
            </a:r>
            <a:endParaRPr lang="en-US"/>
          </a:p>
          <a:p>
            <a:pPr marL="14382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AOI Shapefile</a:t>
            </a:r>
            <a:endParaRPr lang="en-US"/>
          </a:p>
          <a:p>
            <a:pPr marL="14382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Country boundaries</a:t>
            </a:r>
            <a:endParaRPr lang="en-US"/>
          </a:p>
          <a:p>
            <a:pPr marL="342900" indent="-342900">
              <a:lnSpc>
                <a:spcPct val="119000"/>
              </a:lnSpc>
              <a:spcAft>
                <a:spcPct val="0"/>
              </a:spcAft>
              <a:buAutoNum type="arabicPeriod"/>
            </a:pPr>
            <a:r>
              <a:rPr lang="en-GB"/>
              <a:t>Processing:</a:t>
            </a:r>
            <a:endParaRPr lang="en-US"/>
          </a:p>
          <a:p>
            <a:pPr marL="14382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Mosaicking of tiles</a:t>
            </a:r>
            <a:endParaRPr lang="en-US"/>
          </a:p>
          <a:p>
            <a:pPr marL="14382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HH/HV ratio and RFDI creation</a:t>
            </a:r>
            <a:endParaRPr lang="en-US"/>
          </a:p>
          <a:p>
            <a:pPr marL="14382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Shapefile with acquisition dates</a:t>
            </a:r>
            <a:endParaRPr lang="en-US"/>
          </a:p>
          <a:p>
            <a:pPr marL="14382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Layover/Shadow mask</a:t>
            </a:r>
            <a:endParaRPr lang="en-US"/>
          </a:p>
          <a:p>
            <a:pPr marL="14382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Speckle filter (optional)</a:t>
            </a:r>
            <a:endParaRPr lang="en-US"/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5F27F8E-6F92-4DE1-A6DB-8A9364CA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124075"/>
            <a:ext cx="5161997" cy="90918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A1FB40A-8FD5-4E01-8285-E94872C6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5" y="3086100"/>
            <a:ext cx="5171448" cy="27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5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70D5-F0D0-4CA8-889A-8D6BD23A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Sentinel-1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4FA8-6618-4E6F-824B-8F635D00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19000"/>
              </a:lnSpc>
              <a:spcAft>
                <a:spcPct val="0"/>
              </a:spcAft>
              <a:buAutoNum type="arabicPeriod"/>
            </a:pPr>
            <a:r>
              <a:rPr lang="en-GB"/>
              <a:t>Search by:</a:t>
            </a:r>
            <a:endParaRPr lang="en-US"/>
          </a:p>
          <a:p>
            <a:pPr marL="14382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AOI Shapefile</a:t>
            </a:r>
            <a:endParaRPr lang="en-US"/>
          </a:p>
          <a:p>
            <a:pPr marL="14382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Country boundaries</a:t>
            </a:r>
            <a:endParaRPr lang="en-US"/>
          </a:p>
          <a:p>
            <a:pPr marL="342900" indent="-342900">
              <a:lnSpc>
                <a:spcPct val="119000"/>
              </a:lnSpc>
              <a:spcAft>
                <a:spcPct val="0"/>
              </a:spcAft>
              <a:buAutoNum type="arabicPeriod"/>
            </a:pPr>
            <a:r>
              <a:rPr lang="en-GB"/>
              <a:t>Refinement by:</a:t>
            </a:r>
          </a:p>
          <a:p>
            <a:pPr marL="1323975" lvl="1" indent="-171450">
              <a:lnSpc>
                <a:spcPct val="119000"/>
              </a:lnSpc>
              <a:spcAft>
                <a:spcPct val="0"/>
              </a:spcAft>
            </a:pPr>
            <a:r>
              <a:rPr lang="en-GB"/>
              <a:t>   OST inventory shapefile</a:t>
            </a:r>
          </a:p>
          <a:p>
            <a:pPr marL="1323975" lvl="1" indent="-171450">
              <a:lnSpc>
                <a:spcPct val="119000"/>
              </a:lnSpc>
              <a:spcAft>
                <a:spcPct val="0"/>
              </a:spcAft>
            </a:pPr>
            <a:r>
              <a:rPr lang="en-GB"/>
              <a:t>   contains relevant information on acquisitions</a:t>
            </a:r>
          </a:p>
          <a:p>
            <a:pPr marL="342900" indent="-342900">
              <a:lnSpc>
                <a:spcPct val="119000"/>
              </a:lnSpc>
              <a:spcAft>
                <a:spcPct val="0"/>
              </a:spcAft>
              <a:buAutoNum type="arabicPeriod"/>
            </a:pPr>
            <a:r>
              <a:rPr lang="en-GB"/>
              <a:t>Download by:</a:t>
            </a:r>
            <a:endParaRPr lang="en-US"/>
          </a:p>
          <a:p>
            <a:pPr marL="14382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OST inventory shapefile</a:t>
            </a:r>
            <a:endParaRPr lang="en-US"/>
          </a:p>
          <a:p>
            <a:pPr marL="14382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Predefined folder structure for subsequent bulk processing</a:t>
            </a:r>
            <a:endParaRPr lang="en-US"/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661DFC0-2219-44DC-B2ED-55EE6257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800100"/>
            <a:ext cx="6791325" cy="11144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8330C0-8DD4-44B1-9065-E18113F0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0" y="2305685"/>
            <a:ext cx="36576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1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2D126DA-F0D5-4386-918E-6CB61DF77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7" r="2" b="5956"/>
          <a:stretch/>
        </p:blipFill>
        <p:spPr>
          <a:xfrm>
            <a:off x="7552042" y="863390"/>
            <a:ext cx="3416888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C1322F-E0CD-487E-897B-3185D137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132446" cy="1905000"/>
          </a:xfrm>
        </p:spPr>
        <p:txBody>
          <a:bodyPr>
            <a:normAutofit/>
          </a:bodyPr>
          <a:lstStyle/>
          <a:p>
            <a:r>
              <a:rPr lang="en-US"/>
              <a:t>Sentinel-1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3608-11A0-4128-9473-A66E5CCB5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666999"/>
            <a:ext cx="5943600" cy="3395871"/>
          </a:xfrm>
        </p:spPr>
        <p:txBody>
          <a:bodyPr>
            <a:normAutofit/>
          </a:bodyPr>
          <a:lstStyle/>
          <a:p>
            <a:pPr marL="342900" indent="-342900">
              <a:spcAft>
                <a:spcPct val="0"/>
              </a:spcAft>
              <a:buAutoNum type="arabicPeriod"/>
            </a:pPr>
            <a:r>
              <a:rPr lang="en-GB"/>
              <a:t>Supported Products for processing:</a:t>
            </a:r>
            <a:endParaRPr lang="en-US"/>
          </a:p>
          <a:p>
            <a:pPr marL="1438275" lvl="1">
              <a:spcAft>
                <a:spcPct val="0"/>
              </a:spcAft>
            </a:pPr>
            <a:r>
              <a:rPr lang="en-GB"/>
              <a:t>Interferometric WS mode</a:t>
            </a:r>
            <a:endParaRPr lang="en-US"/>
          </a:p>
          <a:p>
            <a:pPr marL="1438275" lvl="1">
              <a:spcAft>
                <a:spcPct val="0"/>
              </a:spcAft>
            </a:pPr>
            <a:r>
              <a:rPr lang="en-GB"/>
              <a:t>VV &amp; VV/VH polarization</a:t>
            </a:r>
            <a:endParaRPr lang="en-US"/>
          </a:p>
          <a:p>
            <a:pPr marL="1438275" lvl="1">
              <a:spcAft>
                <a:spcPct val="0"/>
              </a:spcAft>
            </a:pPr>
            <a:r>
              <a:rPr lang="en-GB"/>
              <a:t>Level-1 GRD</a:t>
            </a:r>
            <a:endParaRPr lang="en-US"/>
          </a:p>
          <a:p>
            <a:pPr marL="342900" indent="-342900">
              <a:spcAft>
                <a:spcPct val="0"/>
              </a:spcAft>
              <a:buAutoNum type="arabicPeriod"/>
            </a:pPr>
            <a:r>
              <a:rPr lang="en-GB"/>
              <a:t>Automatized Processors:</a:t>
            </a:r>
            <a:endParaRPr lang="en-US"/>
          </a:p>
          <a:p>
            <a:pPr marL="1438275" lvl="1">
              <a:spcAft>
                <a:spcPct val="0"/>
              </a:spcAft>
            </a:pPr>
            <a:r>
              <a:rPr lang="en-GB"/>
              <a:t>1a: GRD to GTC</a:t>
            </a:r>
            <a:endParaRPr lang="en-US"/>
          </a:p>
          <a:p>
            <a:pPr marL="1438275" lvl="1">
              <a:spcAft>
                <a:spcPct val="0"/>
              </a:spcAft>
            </a:pPr>
            <a:r>
              <a:rPr lang="en-GB"/>
              <a:t>1b: GRD to RTC</a:t>
            </a:r>
            <a:endParaRPr lang="en-US"/>
          </a:p>
          <a:p>
            <a:pPr marL="1438275" lvl="1">
              <a:spcAft>
                <a:spcPct val="0"/>
              </a:spcAft>
            </a:pPr>
            <a:r>
              <a:rPr lang="en-GB"/>
              <a:t>2:   Time-series preparation</a:t>
            </a:r>
            <a:endParaRPr lang="en-US"/>
          </a:p>
          <a:p>
            <a:pPr marL="1438275" lvl="1">
              <a:spcAft>
                <a:spcPct val="0"/>
              </a:spcAft>
            </a:pPr>
            <a:r>
              <a:rPr lang="en-GB"/>
              <a:t>3:   </a:t>
            </a:r>
            <a:r>
              <a:rPr lang="en-GB" err="1"/>
              <a:t>Timescan</a:t>
            </a:r>
            <a:r>
              <a:rPr lang="en-GB"/>
              <a:t> composites</a:t>
            </a:r>
            <a:endParaRPr lang="en-US"/>
          </a:p>
          <a:p>
            <a:pPr marL="1438275" lvl="1">
              <a:spcAft>
                <a:spcPct val="0"/>
              </a:spcAft>
            </a:pPr>
            <a:r>
              <a:rPr lang="en-GB"/>
              <a:t>4:   Mosaicking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0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8CA6D30-0810-49D6-BAB7-E21AAC806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004002"/>
            <a:ext cx="6916633" cy="452995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93DC0-CA40-4D30-9D4F-10555C07D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Sentinel-1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39F95-468E-4937-8D49-66B57A413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 marL="0" indent="0">
              <a:spcAft>
                <a:spcPct val="0"/>
              </a:spcAft>
            </a:pPr>
            <a:r>
              <a:rPr lang="en-GB" sz="1800" b="1"/>
              <a:t> Time-series processor</a:t>
            </a:r>
            <a:endParaRPr lang="en-US" sz="1800"/>
          </a:p>
          <a:p>
            <a:pPr marL="457200" lvl="1" indent="0">
              <a:spcAft>
                <a:spcPct val="0"/>
              </a:spcAft>
            </a:pPr>
            <a:r>
              <a:rPr lang="en-GB" i="1"/>
              <a:t>   Example: Bolivia (VV-pol)</a:t>
            </a:r>
            <a:endParaRPr lang="en-US"/>
          </a:p>
          <a:p>
            <a:pPr lvl="1">
              <a:spcAft>
                <a:spcPct val="0"/>
              </a:spcAft>
            </a:pPr>
            <a:r>
              <a:rPr lang="en-GB"/>
              <a:t>co-registered</a:t>
            </a:r>
            <a:endParaRPr lang="en-US"/>
          </a:p>
          <a:p>
            <a:pPr lvl="1">
              <a:spcAft>
                <a:spcPct val="0"/>
              </a:spcAft>
            </a:pPr>
            <a:r>
              <a:rPr lang="en-GB"/>
              <a:t>same extent and resolution</a:t>
            </a:r>
            <a:endParaRPr lang="en-US"/>
          </a:p>
          <a:p>
            <a:pPr lvl="1">
              <a:spcAft>
                <a:spcPct val="0"/>
              </a:spcAft>
            </a:pPr>
            <a:r>
              <a:rPr lang="en-GB"/>
              <a:t>temporal dynamics</a:t>
            </a:r>
            <a:endParaRPr lang="en-US"/>
          </a:p>
          <a:p>
            <a:pPr lvl="1">
              <a:spcAft>
                <a:spcPct val="0"/>
              </a:spcAft>
            </a:pPr>
            <a:r>
              <a:rPr lang="en-US"/>
              <a:t>disturbances by heavy rainfall</a:t>
            </a:r>
            <a:r>
              <a:rPr lang="en-GB" b="1"/>
              <a:t>                                                                    </a:t>
            </a:r>
            <a:endParaRPr lang="en-GB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9932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7553-A205-40F5-9E35-76F430B3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Sentinel-1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16C7-44E4-4A75-8378-24F3B345C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9000"/>
              </a:lnSpc>
              <a:spcAft>
                <a:spcPct val="0"/>
              </a:spcAft>
            </a:pPr>
            <a:r>
              <a:rPr lang="en-GB" b="1"/>
              <a:t> </a:t>
            </a:r>
            <a:r>
              <a:rPr lang="en-GB" b="1" err="1"/>
              <a:t>Timescan</a:t>
            </a:r>
            <a:r>
              <a:rPr lang="en-GB" b="1"/>
              <a:t> processor</a:t>
            </a:r>
            <a:endParaRPr lang="en-US"/>
          </a:p>
          <a:p>
            <a:pPr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Calculate basic descriptive statistics in time</a:t>
            </a:r>
            <a:endParaRPr lang="en-US"/>
          </a:p>
          <a:p>
            <a:pPr lvl="2">
              <a:lnSpc>
                <a:spcPct val="119000"/>
              </a:lnSpc>
              <a:spcAft>
                <a:spcPct val="0"/>
              </a:spcAft>
            </a:pPr>
            <a:r>
              <a:rPr lang="en-GB"/>
              <a:t>Mean, Min, Max, SD, </a:t>
            </a:r>
            <a:r>
              <a:rPr lang="en-GB" err="1"/>
              <a:t>CoV</a:t>
            </a:r>
          </a:p>
          <a:p>
            <a:pPr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Advantages:</a:t>
            </a:r>
            <a:endParaRPr lang="en-US"/>
          </a:p>
          <a:p>
            <a:pPr marL="10953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Reduction in storage needs</a:t>
            </a:r>
            <a:endParaRPr lang="en-US"/>
          </a:p>
          <a:p>
            <a:pPr marL="10953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Reduction of noise / enhance information</a:t>
            </a:r>
            <a:endParaRPr lang="en-US"/>
          </a:p>
          <a:p>
            <a:pPr marL="1095375" lvl="1">
              <a:lnSpc>
                <a:spcPct val="119000"/>
              </a:lnSpc>
              <a:spcAft>
                <a:spcPct val="0"/>
              </a:spcAft>
            </a:pPr>
            <a:r>
              <a:rPr lang="en-GB"/>
              <a:t>Capture temporal dynamics</a:t>
            </a:r>
            <a:endParaRPr lang="en-US"/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A5156CD-D03B-432C-9696-9A55B001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75" y="2666999"/>
            <a:ext cx="4303859" cy="239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14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Mesh</vt:lpstr>
      <vt:lpstr>OPEN SAR TOOLKIt</vt:lpstr>
      <vt:lpstr>What is the open sar toolkit</vt:lpstr>
      <vt:lpstr>Design &amp; Concept</vt:lpstr>
      <vt:lpstr>Easy Access</vt:lpstr>
      <vt:lpstr>ALOS Kyoto &amp; Carbon mosaics</vt:lpstr>
      <vt:lpstr>Sentinel-1</vt:lpstr>
      <vt:lpstr>Sentinel-1</vt:lpstr>
      <vt:lpstr>Sentinel-1</vt:lpstr>
      <vt:lpstr>Sentinel-1</vt:lpstr>
      <vt:lpstr>Sentinel-1</vt:lpstr>
      <vt:lpstr>Sentinel-1</vt:lpstr>
      <vt:lpstr>Sentinel-1</vt:lpstr>
      <vt:lpstr>Sentinel-1 mosaicking</vt:lpstr>
      <vt:lpstr>Sentinel-1 mosaicking</vt:lpstr>
      <vt:lpstr>Multi-Sensor integration</vt:lpstr>
      <vt:lpstr>Example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SAR TOOLKIt</dc:title>
  <cp:revision>2</cp:revision>
  <dcterms:modified xsi:type="dcterms:W3CDTF">2017-11-30T13:41:14Z</dcterms:modified>
</cp:coreProperties>
</file>